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61" r:id="rId3"/>
    <p:sldId id="330" r:id="rId4"/>
    <p:sldId id="262" r:id="rId5"/>
    <p:sldId id="324" r:id="rId6"/>
    <p:sldId id="328" r:id="rId7"/>
    <p:sldId id="329" r:id="rId8"/>
    <p:sldId id="331" r:id="rId9"/>
    <p:sldId id="333" r:id="rId10"/>
    <p:sldId id="332" r:id="rId11"/>
    <p:sldId id="375" r:id="rId12"/>
    <p:sldId id="335" r:id="rId13"/>
    <p:sldId id="336" r:id="rId14"/>
    <p:sldId id="337" r:id="rId15"/>
    <p:sldId id="338" r:id="rId16"/>
    <p:sldId id="322" r:id="rId17"/>
    <p:sldId id="339" r:id="rId18"/>
    <p:sldId id="340" r:id="rId19"/>
    <p:sldId id="372" r:id="rId20"/>
    <p:sldId id="373" r:id="rId21"/>
    <p:sldId id="341" r:id="rId22"/>
    <p:sldId id="344" r:id="rId23"/>
    <p:sldId id="347" r:id="rId24"/>
    <p:sldId id="342" r:id="rId25"/>
    <p:sldId id="343" r:id="rId26"/>
    <p:sldId id="348" r:id="rId27"/>
    <p:sldId id="349" r:id="rId28"/>
    <p:sldId id="352" r:id="rId29"/>
    <p:sldId id="350" r:id="rId30"/>
    <p:sldId id="362" r:id="rId31"/>
    <p:sldId id="351" r:id="rId32"/>
    <p:sldId id="405" r:id="rId33"/>
    <p:sldId id="402" r:id="rId34"/>
    <p:sldId id="403" r:id="rId35"/>
    <p:sldId id="404" r:id="rId36"/>
    <p:sldId id="353" r:id="rId37"/>
    <p:sldId id="406" r:id="rId38"/>
    <p:sldId id="355" r:id="rId39"/>
    <p:sldId id="354" r:id="rId40"/>
    <p:sldId id="359" r:id="rId41"/>
    <p:sldId id="360" r:id="rId42"/>
    <p:sldId id="356" r:id="rId43"/>
    <p:sldId id="357" r:id="rId44"/>
    <p:sldId id="367" r:id="rId45"/>
    <p:sldId id="407" r:id="rId46"/>
    <p:sldId id="366" r:id="rId47"/>
    <p:sldId id="368" r:id="rId48"/>
    <p:sldId id="369" r:id="rId49"/>
    <p:sldId id="370" r:id="rId50"/>
    <p:sldId id="371" r:id="rId51"/>
    <p:sldId id="390" r:id="rId52"/>
    <p:sldId id="374" r:id="rId53"/>
    <p:sldId id="363" r:id="rId54"/>
    <p:sldId id="395" r:id="rId55"/>
    <p:sldId id="396" r:id="rId56"/>
    <p:sldId id="397" r:id="rId57"/>
    <p:sldId id="394" r:id="rId58"/>
    <p:sldId id="392" r:id="rId59"/>
    <p:sldId id="393" r:id="rId60"/>
    <p:sldId id="391" r:id="rId61"/>
    <p:sldId id="364" r:id="rId62"/>
    <p:sldId id="365" r:id="rId63"/>
    <p:sldId id="380" r:id="rId64"/>
    <p:sldId id="379" r:id="rId65"/>
    <p:sldId id="382" r:id="rId66"/>
    <p:sldId id="265" r:id="rId67"/>
  </p:sldIdLst>
  <p:sldSz cx="12192000" cy="6858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entury Gothic" panose="020B050202020202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1" roundtripDataSignature="AMtx7mhdXTsVbnQVQqVIfnGXu0bzBv7d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7"/>
    <p:restoredTop sz="79027" autoAdjust="0"/>
  </p:normalViewPr>
  <p:slideViewPr>
    <p:cSldViewPr snapToGrid="0" snapToObjects="1">
      <p:cViewPr varScale="1">
        <p:scale>
          <a:sx n="73" d="100"/>
          <a:sy n="73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9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err="1" smtClean="0"/>
              <a:t>Namespace</a:t>
            </a:r>
            <a:r>
              <a:rPr lang="es-PE" dirty="0" smtClean="0"/>
              <a:t>: CAPA DE AISLAMIENTO,</a:t>
            </a:r>
            <a:r>
              <a:rPr lang="es-PE" baseline="0" dirty="0" smtClean="0"/>
              <a:t> DONDE SE EJECUTAN LOS PROCESOS</a:t>
            </a:r>
            <a:r>
              <a:rPr lang="es-PE" dirty="0" smtClean="0"/>
              <a:t>.</a:t>
            </a: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561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557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936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HYPERVISOR</a:t>
            </a:r>
            <a:r>
              <a:rPr lang="es-PE" baseline="0" dirty="0" smtClean="0"/>
              <a:t> : Capa extra de software que te permite </a:t>
            </a:r>
            <a:r>
              <a:rPr lang="es-PE" baseline="0" dirty="0" err="1" smtClean="0"/>
              <a:t>virtualizar</a:t>
            </a:r>
            <a:r>
              <a:rPr lang="es-PE" baseline="0" dirty="0" smtClean="0"/>
              <a:t> maquinas virtuales </a:t>
            </a:r>
            <a:br>
              <a:rPr lang="es-PE" baseline="0" dirty="0" smtClean="0"/>
            </a:br>
            <a:r>
              <a:rPr lang="es-PE" baseline="0" dirty="0" err="1" smtClean="0"/>
              <a:t>ejm</a:t>
            </a:r>
            <a:r>
              <a:rPr lang="es-PE" baseline="0" dirty="0" smtClean="0"/>
              <a:t> : VIRTUALBOX simula tarjeta de video, tarjeta de red, </a:t>
            </a:r>
            <a:r>
              <a:rPr lang="es-PE" baseline="0" dirty="0" err="1" smtClean="0"/>
              <a:t>usb</a:t>
            </a:r>
            <a:r>
              <a:rPr lang="es-PE" baseline="0" dirty="0" smtClean="0"/>
              <a:t> e interfaz gráfica.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aseline="0" dirty="0" err="1" smtClean="0"/>
              <a:t>Docker</a:t>
            </a:r>
            <a:r>
              <a:rPr lang="es-PE" baseline="0" dirty="0" smtClean="0"/>
              <a:t> : no lo usa, usa el </a:t>
            </a:r>
            <a:r>
              <a:rPr lang="es-PE" baseline="0" dirty="0" err="1" smtClean="0"/>
              <a:t>docker</a:t>
            </a:r>
            <a:r>
              <a:rPr lang="es-PE" baseline="0" dirty="0" smtClean="0"/>
              <a:t> </a:t>
            </a:r>
            <a:r>
              <a:rPr lang="es-PE" baseline="0" dirty="0" err="1" smtClean="0"/>
              <a:t>engine</a:t>
            </a:r>
            <a:r>
              <a:rPr lang="es-PE" baseline="0" dirty="0" smtClean="0"/>
              <a:t> suma al WSL (</a:t>
            </a:r>
            <a:r>
              <a:rPr lang="es-PE" baseline="0" dirty="0" err="1" smtClean="0"/>
              <a:t>windows</a:t>
            </a:r>
            <a:r>
              <a:rPr lang="es-PE" baseline="0" dirty="0" smtClean="0"/>
              <a:t> </a:t>
            </a:r>
            <a:r>
              <a:rPr lang="es-PE" baseline="0" dirty="0" err="1" smtClean="0"/>
              <a:t>subsytem</a:t>
            </a:r>
            <a:r>
              <a:rPr lang="es-PE" baseline="0" dirty="0" smtClean="0"/>
              <a:t> </a:t>
            </a:r>
            <a:r>
              <a:rPr lang="es-PE" baseline="0" dirty="0" err="1" smtClean="0"/>
              <a:t>for</a:t>
            </a:r>
            <a:r>
              <a:rPr lang="es-PE" baseline="0" dirty="0" smtClean="0"/>
              <a:t> </a:t>
            </a:r>
            <a:r>
              <a:rPr lang="es-PE" baseline="0" dirty="0" err="1" smtClean="0"/>
              <a:t>linux</a:t>
            </a:r>
            <a:r>
              <a:rPr lang="es-PE" baseline="0" dirty="0" smtClean="0"/>
              <a:t>)</a:t>
            </a: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781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015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* </a:t>
            </a:r>
            <a:r>
              <a:rPr lang="es-PE" dirty="0" err="1" smtClean="0"/>
              <a:t>docker</a:t>
            </a:r>
            <a:r>
              <a:rPr lang="es-PE" dirty="0" smtClean="0"/>
              <a:t> run –</a:t>
            </a:r>
            <a:r>
              <a:rPr lang="es-PE" dirty="0" err="1" smtClean="0"/>
              <a:t>it</a:t>
            </a:r>
            <a:r>
              <a:rPr lang="es-PE" dirty="0" smtClean="0"/>
              <a:t> –</a:t>
            </a:r>
            <a:r>
              <a:rPr lang="es-PE" dirty="0" err="1" smtClean="0"/>
              <a:t>platform</a:t>
            </a:r>
            <a:r>
              <a:rPr lang="es-PE" dirty="0" smtClean="0"/>
              <a:t>=</a:t>
            </a:r>
            <a:r>
              <a:rPr lang="es-PE" dirty="0" err="1" smtClean="0"/>
              <a:t>linux</a:t>
            </a:r>
            <a:r>
              <a:rPr lang="es-PE" dirty="0" smtClean="0"/>
              <a:t>/amd64 </a:t>
            </a:r>
            <a:r>
              <a:rPr lang="es-PE" dirty="0" err="1" smtClean="0"/>
              <a:t>ubuntu</a:t>
            </a:r>
            <a:r>
              <a:rPr lang="es-PE" dirty="0" smtClean="0"/>
              <a:t> </a:t>
            </a:r>
            <a:r>
              <a:rPr lang="es-PE" dirty="0" err="1" smtClean="0"/>
              <a:t>bash</a:t>
            </a:r>
            <a:endParaRPr lang="es-PE" dirty="0" smtClean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docker</a:t>
            </a:r>
            <a:r>
              <a:rPr lang="en-US" dirty="0" smtClean="0"/>
              <a:t> run --</a:t>
            </a:r>
            <a:r>
              <a:rPr lang="en-US" dirty="0" err="1" smtClean="0"/>
              <a:t>rm</a:t>
            </a:r>
            <a:r>
              <a:rPr lang="en-US" dirty="0" smtClean="0"/>
              <a:t> -it --platform=</a:t>
            </a:r>
            <a:r>
              <a:rPr lang="en-US" dirty="0" err="1" smtClean="0"/>
              <a:t>linux</a:t>
            </a:r>
            <a:r>
              <a:rPr lang="en-US" dirty="0" smtClean="0"/>
              <a:t>/arm/v7 alpine </a:t>
            </a:r>
            <a:r>
              <a:rPr lang="en-US" dirty="0" err="1" smtClean="0"/>
              <a:t>sh</a:t>
            </a:r>
            <a:endParaRPr lang="en-US" dirty="0" smtClean="0"/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* </a:t>
            </a:r>
            <a:r>
              <a:rPr lang="en-US" dirty="0" err="1" smtClean="0"/>
              <a:t>docker</a:t>
            </a:r>
            <a:r>
              <a:rPr lang="en-US" dirty="0" smtClean="0"/>
              <a:t> run --</a:t>
            </a:r>
            <a:r>
              <a:rPr lang="en-US" dirty="0" err="1" smtClean="0"/>
              <a:t>rm</a:t>
            </a:r>
            <a:r>
              <a:rPr lang="en-US" dirty="0" smtClean="0"/>
              <a:t> -it --platform=</a:t>
            </a:r>
            <a:r>
              <a:rPr lang="en-US" dirty="0" err="1" smtClean="0"/>
              <a:t>linux</a:t>
            </a:r>
            <a:r>
              <a:rPr lang="en-US" dirty="0" smtClean="0"/>
              <a:t>/arm/v7 </a:t>
            </a:r>
            <a:r>
              <a:rPr lang="en-US" dirty="0" err="1" smtClean="0"/>
              <a:t>ubuntu</a:t>
            </a:r>
            <a:r>
              <a:rPr lang="en-US" dirty="0" smtClean="0"/>
              <a:t> bash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351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149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198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8749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415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56db2c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g12656db2c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409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548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00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Crear</a:t>
            </a:r>
            <a:r>
              <a:rPr lang="en-US" dirty="0" smtClean="0"/>
              <a:t> tag </a:t>
            </a:r>
            <a:r>
              <a:rPr lang="en-US" dirty="0" err="1" smtClean="0"/>
              <a:t>apartir</a:t>
            </a:r>
            <a:r>
              <a:rPr lang="en-US" dirty="0" smtClean="0"/>
              <a:t> del</a:t>
            </a:r>
            <a:r>
              <a:rPr lang="en-US" baseline="0" dirty="0" smtClean="0"/>
              <a:t> container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Docker commit </a:t>
            </a:r>
            <a:r>
              <a:rPr lang="en-US" baseline="0" dirty="0" err="1" smtClean="0"/>
              <a:t>hardcore_noyce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docker</a:t>
            </a:r>
            <a:r>
              <a:rPr lang="en-US" dirty="0" smtClean="0"/>
              <a:t> tag 0c17f0798823 </a:t>
            </a:r>
            <a:r>
              <a:rPr lang="en-US" dirty="0" smtClean="0"/>
              <a:t>ubuntu_git_ansible:1.0.0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err="1" smtClean="0"/>
              <a:t>Tambien</a:t>
            </a:r>
            <a:r>
              <a:rPr lang="es-PE" dirty="0" smtClean="0"/>
              <a:t> se puede usar el</a:t>
            </a:r>
            <a:r>
              <a:rPr lang="es-PE" baseline="0" dirty="0" smtClean="0"/>
              <a:t> nombre del </a:t>
            </a:r>
            <a:r>
              <a:rPr lang="es-PE" baseline="0" dirty="0" err="1" smtClean="0"/>
              <a:t>container</a:t>
            </a:r>
            <a:endParaRPr lang="es-P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 smtClean="0"/>
              <a:t>docker</a:t>
            </a:r>
            <a:r>
              <a:rPr lang="en-US" dirty="0" smtClean="0"/>
              <a:t> tag </a:t>
            </a:r>
            <a:r>
              <a:rPr lang="en-US" baseline="0" dirty="0" err="1" smtClean="0"/>
              <a:t>hardcore_noyce</a:t>
            </a:r>
            <a:r>
              <a:rPr lang="en-US" dirty="0" smtClean="0"/>
              <a:t> ubuntu_git_ansible:1.0.0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743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274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614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err="1" smtClean="0"/>
              <a:t>francisjosue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dckr_pat_T_WfRamNNvbS7T4mfjqqUDHaKD4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dirty="0" smtClean="0">
              <a:solidFill>
                <a:srgbClr val="000000"/>
              </a:solidFill>
              <a:latin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b="1" dirty="0" smtClean="0">
                <a:solidFill>
                  <a:srgbClr val="2C3943"/>
                </a:solidFill>
                <a:latin typeface="Century Gothic"/>
              </a:rPr>
              <a:t>ANTES DE SUBIR A</a:t>
            </a:r>
            <a:r>
              <a:rPr lang="es-PE" sz="1100" b="1" baseline="0" dirty="0" smtClean="0">
                <a:solidFill>
                  <a:srgbClr val="2C3943"/>
                </a:solidFill>
                <a:latin typeface="Century Gothic"/>
              </a:rPr>
              <a:t> DOCKERHUB SE DEBE TAGUEAR UNA IMAGES CON EL PREFIJO  </a:t>
            </a:r>
            <a:r>
              <a:rPr lang="es-PE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es-PE" sz="11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myuserid</a:t>
            </a:r>
            <a:r>
              <a:rPr lang="es-PE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&gt;/</a:t>
            </a:r>
            <a:r>
              <a:rPr lang="en-US" sz="11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&lt;IMAGES:VERSION&gt;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tag ubuntu_git_ansible:1.0.0 </a:t>
            </a:r>
            <a:r>
              <a:rPr lang="en-US" dirty="0" err="1" smtClean="0"/>
              <a:t>francisjosue</a:t>
            </a:r>
            <a:r>
              <a:rPr lang="en-US" dirty="0" smtClean="0"/>
              <a:t>/</a:t>
            </a:r>
            <a:r>
              <a:rPr lang="en-US" dirty="0" err="1" smtClean="0"/>
              <a:t>ubuntu_git_ansible:latest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Docker</a:t>
            </a:r>
            <a:r>
              <a:rPr lang="en-US" baseline="0" dirty="0" smtClean="0"/>
              <a:t> push </a:t>
            </a:r>
            <a:r>
              <a:rPr lang="en-US" dirty="0" err="1" smtClean="0"/>
              <a:t>francisjosue</a:t>
            </a:r>
            <a:r>
              <a:rPr lang="en-US" dirty="0" smtClean="0"/>
              <a:t>/</a:t>
            </a:r>
            <a:r>
              <a:rPr lang="en-US" dirty="0" err="1" smtClean="0"/>
              <a:t>ubuntu_git_ansible:latest</a:t>
            </a: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2199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097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Show logs since timestamp (e.g.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2013-01-02T13:23:37Z</a:t>
            </a:r>
            <a:r>
              <a:rPr lang="en-US" dirty="0" smtClean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or relative (e.g.</a:t>
            </a:r>
            <a:r>
              <a:rPr lang="en-US" b="1" dirty="0" smtClean="0"/>
              <a:t> 42m </a:t>
            </a:r>
            <a:r>
              <a:rPr lang="en-US" dirty="0" smtClean="0"/>
              <a:t>for 42</a:t>
            </a:r>
            <a:r>
              <a:rPr lang="en-US" baseline="0" dirty="0" smtClean="0"/>
              <a:t> </a:t>
            </a:r>
            <a:r>
              <a:rPr lang="en-US" dirty="0" smtClean="0"/>
              <a:t>minutes)</a:t>
            </a: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138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76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438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(PUENTE BRIDGE)</a:t>
            </a:r>
            <a:b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IP 172.17.0.1. Esta dirección IP actúa como el punto de acceso para que los contenedores </a:t>
            </a:r>
            <a:r>
              <a:rPr lang="es-E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 comuniquen con otros contenedores en la misma red,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así como con dispositivos externos y redes fuera del entorno de </a:t>
            </a:r>
            <a:r>
              <a:rPr lang="es-E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Docker</a:t>
            </a:r>
            <a:endParaRPr lang="es-ES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1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 puede ser diferente en otros entornos de </a:t>
            </a:r>
            <a:r>
              <a:rPr lang="es-E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s-E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b="1"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329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489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68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603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433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149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92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192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168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675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815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3142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24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7458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5580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1921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7698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0651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3239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57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 smtClean="0"/>
              <a:t>DESARROLLAR</a:t>
            </a:r>
            <a:r>
              <a:rPr lang="es-PE" baseline="0" dirty="0" smtClean="0"/>
              <a:t> APLICACIONES ISOLADAS SIN IMPORTAR LA DIVERSIDAD DE AMBIENTES, S.O.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 smtClean="0"/>
              <a:t>INDEPENDIZAR</a:t>
            </a:r>
            <a:r>
              <a:rPr lang="es-PE" baseline="0" dirty="0" smtClean="0"/>
              <a:t> APLICACIONES  DE TAL FORMA QUE NO ENTREN EN CONFLICTO CON SERVICIOS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baseline="0" dirty="0" smtClean="0"/>
              <a:t> SER AGIL AL PROGRAMAR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s-PE" baseline="0" dirty="0" smtClean="0"/>
              <a:t>* FOTOCOPIADORA QUE GATILLA APLICACIONES DE CUALQUIER CARACTERISTICA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7657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1803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468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94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3145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08372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018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92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8073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009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1869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2183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5096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2019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4397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597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56db2cf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656db2cf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352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 smtClean="0"/>
              <a:t>* </a:t>
            </a:r>
            <a:r>
              <a:rPr lang="es-PE" dirty="0" err="1" smtClean="0"/>
              <a:t>docker</a:t>
            </a:r>
            <a:r>
              <a:rPr lang="es-PE" dirty="0" smtClean="0"/>
              <a:t> run –</a:t>
            </a:r>
            <a:r>
              <a:rPr lang="es-PE" dirty="0" err="1" smtClean="0"/>
              <a:t>it</a:t>
            </a:r>
            <a:r>
              <a:rPr lang="es-PE" dirty="0" smtClean="0"/>
              <a:t> –</a:t>
            </a:r>
            <a:r>
              <a:rPr lang="es-PE" dirty="0" err="1" smtClean="0"/>
              <a:t>platform</a:t>
            </a:r>
            <a:r>
              <a:rPr lang="es-PE" dirty="0" smtClean="0"/>
              <a:t>=</a:t>
            </a:r>
            <a:r>
              <a:rPr lang="es-PE" dirty="0" err="1" smtClean="0"/>
              <a:t>linux</a:t>
            </a:r>
            <a:r>
              <a:rPr lang="es-PE" dirty="0" smtClean="0"/>
              <a:t>/amd64 </a:t>
            </a:r>
            <a:r>
              <a:rPr lang="es-PE" dirty="0" err="1" smtClean="0"/>
              <a:t>ubuntu</a:t>
            </a:r>
            <a:r>
              <a:rPr lang="es-PE" dirty="0" smtClean="0"/>
              <a:t> </a:t>
            </a:r>
            <a:r>
              <a:rPr lang="es-PE" dirty="0" err="1" smtClean="0"/>
              <a:t>bash</a:t>
            </a:r>
            <a:endParaRPr lang="es-PE" dirty="0" smtClean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docker</a:t>
            </a:r>
            <a:r>
              <a:rPr lang="en-US" dirty="0" smtClean="0"/>
              <a:t> run --</a:t>
            </a:r>
            <a:r>
              <a:rPr lang="en-US" dirty="0" err="1" smtClean="0"/>
              <a:t>rm</a:t>
            </a:r>
            <a:r>
              <a:rPr lang="en-US" dirty="0" smtClean="0"/>
              <a:t> -it --platform=</a:t>
            </a:r>
            <a:r>
              <a:rPr lang="en-US" dirty="0" err="1" smtClean="0"/>
              <a:t>linux</a:t>
            </a:r>
            <a:r>
              <a:rPr lang="en-US" dirty="0" smtClean="0"/>
              <a:t>/arm/v7 alpine </a:t>
            </a:r>
            <a:r>
              <a:rPr lang="en-US" dirty="0" err="1" smtClean="0"/>
              <a:t>sh</a:t>
            </a:r>
            <a:endParaRPr lang="en-US" dirty="0" smtClean="0"/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* </a:t>
            </a:r>
            <a:r>
              <a:rPr lang="en-US" dirty="0" err="1" smtClean="0"/>
              <a:t>docker</a:t>
            </a:r>
            <a:r>
              <a:rPr lang="en-US" dirty="0" smtClean="0"/>
              <a:t> run --</a:t>
            </a:r>
            <a:r>
              <a:rPr lang="en-US" dirty="0" err="1" smtClean="0"/>
              <a:t>rm</a:t>
            </a:r>
            <a:r>
              <a:rPr lang="en-US" dirty="0" smtClean="0"/>
              <a:t> -it --platform=</a:t>
            </a:r>
            <a:r>
              <a:rPr lang="en-US" dirty="0" err="1" smtClean="0"/>
              <a:t>linux</a:t>
            </a:r>
            <a:r>
              <a:rPr lang="en-US" dirty="0" smtClean="0"/>
              <a:t>/arm/v7 </a:t>
            </a:r>
            <a:r>
              <a:rPr lang="en-US" dirty="0" err="1" smtClean="0"/>
              <a:t>ubuntu</a:t>
            </a:r>
            <a:r>
              <a:rPr lang="en-US" dirty="0" smtClean="0"/>
              <a:t> bash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49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977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56db2c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56db2c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23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es.slideshare.net/jpetazzo/anatomy-of-a-container-namespaces-cgroups-some-filesystem-magic-linuxc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hub.docker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docker.com/search?&amp;q=" TargetMode="External"/><Relationship Id="rId5" Type="http://schemas.openxmlformats.org/officeDocument/2006/relationships/hyperlink" Target="https://login.docker.com/u/login/" TargetMode="External"/><Relationship Id="rId4" Type="http://schemas.openxmlformats.org/officeDocument/2006/relationships/hyperlink" Target="https://hub.docker.com/signu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ernoon.com/docker-commands-the-ultimate-cheat-sheet-994ac78e2888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dockerlabs.collabnix.com/docker/cheatsheet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cker.com/sites/default/files/d8/2019-09/docker-cheat-sheet.pdf" TargetMode="External"/><Relationship Id="rId5" Type="http://schemas.openxmlformats.org/officeDocument/2006/relationships/hyperlink" Target="https://github.com/wsargent/docker-cheat-sheet" TargetMode="External"/><Relationship Id="rId4" Type="http://schemas.openxmlformats.org/officeDocument/2006/relationships/hyperlink" Target="https://devhints.io/docker" TargetMode="External"/><Relationship Id="rId9" Type="http://schemas.openxmlformats.org/officeDocument/2006/relationships/hyperlink" Target="https://www.linode.com/docs/applications/containers/docker-commands-quick-reference-cheat-sheet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evelopers.redhat.com/blog/2018/10/22/introduction-to-linux-interfaces-for-virtual-networkin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bitclvx.com/post/docker-networking/" TargetMode="External"/><Relationship Id="rId5" Type="http://schemas.openxmlformats.org/officeDocument/2006/relationships/hyperlink" Target="http://collabnix.com/category/play-with-docker/" TargetMode="External"/><Relationship Id="rId4" Type="http://schemas.openxmlformats.org/officeDocument/2006/relationships/hyperlink" Target="https://training.play-with-docker.com/alacart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" y="0"/>
            <a:ext cx="12189632" cy="68593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24000" y="3281234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endParaRPr sz="3200" b="1" dirty="0">
              <a:solidFill>
                <a:srgbClr val="5EBCD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7500"/>
              <a:buFont typeface="Calibri"/>
              <a:buNone/>
            </a:pPr>
            <a:r>
              <a:rPr lang="es-PE" sz="3200" b="1" dirty="0">
                <a:solidFill>
                  <a:srgbClr val="5EBCD2"/>
                </a:solidFill>
                <a:latin typeface="Arial"/>
                <a:ea typeface="Arial"/>
                <a:cs typeface="Arial"/>
                <a:sym typeface="Arial"/>
              </a:rPr>
              <a:t>Introducción a Docker Containers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4000" y="455458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Docente: </a:t>
            </a:r>
            <a:r>
              <a:rPr lang="es-P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Francis De la Cruz.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101090" y="-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in Deep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963929" y="1218799"/>
            <a:ext cx="10515600" cy="16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 = Namespace + cgroup (ram, cpu) + system files + network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Requiere Kernel Linux 3.8 o mayor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info: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https://es.slideshare.net/jpetazzo/anatomy-of-a-container-namespaces-cgroups-some-filesystem-magic-linuxcon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1026" name="Picture 2" descr="https://miro.medium.com/max/875/0*BruS4MbRTn01sHL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39" y="3160384"/>
            <a:ext cx="6431281" cy="36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Engine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100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Cuando se refieren a Docker Engine se refiere a la parte del CLI y el Daemon, a continuacion un grafico que explica su alcance. </a:t>
            </a:r>
          </a:p>
          <a:p>
            <a:pPr marL="12700" lvl="0">
              <a:lnSpc>
                <a:spcPct val="134375"/>
              </a:lnSpc>
            </a:pPr>
            <a:endParaRPr lang="es-PE" sz="16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C21A9C-39A8-B127-FA87-F1A8A26C9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837" y="2913489"/>
            <a:ext cx="4666325" cy="36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0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2072640" y="100637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VM o Container?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3A841-2E84-E18D-E0AF-F309166E5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378" y="2283175"/>
            <a:ext cx="7617244" cy="409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455420" y="38716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VM vs Container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92849-7712-88E4-935F-77F129D9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" y="1404250"/>
            <a:ext cx="10115550" cy="51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4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0092B-40B0-EFEB-4FFD-F0930B121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135" y="2231563"/>
            <a:ext cx="5911729" cy="41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969770" y="42141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Se </a:t>
            </a:r>
            <a:r>
              <a:rPr lang="en-US" dirty="0" err="1" smtClean="0"/>
              <a:t>puede</a:t>
            </a:r>
            <a:r>
              <a:rPr lang="en-US" dirty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contenedores</a:t>
            </a:r>
            <a:r>
              <a:rPr lang="en-US" dirty="0" smtClean="0"/>
              <a:t> de window ?</a:t>
            </a:r>
            <a:br>
              <a:rPr lang="en-US" dirty="0" smtClean="0"/>
            </a:br>
            <a:r>
              <a:rPr lang="en-US" dirty="0" smtClean="0"/>
              <a:t>(require </a:t>
            </a:r>
            <a:r>
              <a:rPr lang="en-US" dirty="0" err="1" smtClean="0"/>
              <a:t>linux</a:t>
            </a:r>
            <a:r>
              <a:rPr lang="en-US" dirty="0" smtClean="0"/>
              <a:t> 3.8)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827DA-CFEF-E928-7AEA-862E4385A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686" y="2168527"/>
            <a:ext cx="6840627" cy="457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Términos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capa de solo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lectura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similar a un template,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extendible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mediante Dockerfile.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para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 Docker image. Ejem: alpine:latest, alpine:3.8, ubuntu:20.04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Repository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servidor donde se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almacenan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images. Ejem: docker hub, registry, quay.io, etc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capa de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lectura-escritura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Proceso que se ejecuta de forma aislada en un entorno generado a partir de un Docker image.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Tiene: Un proceso de un app de un File system limitado en ram y cpu. Comparte el mismo Kernel que el SO Anfitrion. Ademas puede usar internet mediante una Interface de Red.</a:t>
            </a:r>
          </a:p>
        </p:txBody>
      </p:sp>
    </p:spTree>
    <p:extLst>
      <p:ext uri="{BB962C8B-B14F-4D97-AF65-F5344CB8AC3E}">
        <p14:creationId xmlns:p14="http://schemas.microsoft.com/office/powerpoint/2010/main" val="33688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Instalación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Usando script: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curl -sSL https://get.docker.com | sh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Agregar el user al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grupo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docker y recargar: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usermod -aG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$USER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sudo su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$USER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Verificar mediante comando: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</a:t>
            </a:r>
            <a:b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systemctl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docker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file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/var/run/docker.sock</a:t>
            </a:r>
          </a:p>
        </p:txBody>
      </p:sp>
    </p:spTree>
    <p:extLst>
      <p:ext uri="{BB962C8B-B14F-4D97-AF65-F5344CB8AC3E}">
        <p14:creationId xmlns:p14="http://schemas.microsoft.com/office/powerpoint/2010/main" val="156255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CLI: Hello World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hello-world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Unable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find image '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hello-world:latest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 locally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latest: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Pulling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library/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hello-world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7050e35b49f5: Pull complete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Digest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sha256:13e367d31ae85359f42d637adf6da428f76d75dc9afeb3c21faea0d976f5c651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Status: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Downloaded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newer image for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hello-world:latest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</a:p>
          <a:p>
            <a:pPr marL="12700">
              <a:lnSpc>
                <a:spcPct val="134375"/>
              </a:lnSpc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 from Docker!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message shows that your installation appears to be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372607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CLI - Syntax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myalpine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alpine:latest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"Hello from container"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docker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command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run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param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--name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value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param: myalpine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alpine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latest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cmd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echo</a:t>
            </a: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cmd params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"Hello from container"</a:t>
            </a:r>
          </a:p>
        </p:txBody>
      </p:sp>
    </p:spTree>
    <p:extLst>
      <p:ext uri="{BB962C8B-B14F-4D97-AF65-F5344CB8AC3E}">
        <p14:creationId xmlns:p14="http://schemas.microsoft.com/office/powerpoint/2010/main" val="28242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2656db2cfc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2656db2cfc_0_35"/>
          <p:cNvSpPr txBox="1"/>
          <p:nvPr/>
        </p:nvSpPr>
        <p:spPr>
          <a:xfrm>
            <a:off x="367937" y="1027906"/>
            <a:ext cx="50163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36C7-1AD3-3F75-8CE3-01352994A4E5}"/>
              </a:ext>
            </a:extLst>
          </p:cNvPr>
          <p:cNvSpPr txBox="1"/>
          <p:nvPr/>
        </p:nvSpPr>
        <p:spPr>
          <a:xfrm>
            <a:off x="511629" y="1915886"/>
            <a:ext cx="10352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E" dirty="0"/>
          </a:p>
        </p:txBody>
      </p:sp>
      <p:sp>
        <p:nvSpPr>
          <p:cNvPr id="5" name="Google Shape;104;g12656db2cfc_0_5">
            <a:extLst>
              <a:ext uri="{FF2B5EF4-FFF2-40B4-BE49-F238E27FC236}">
                <a16:creationId xmlns:a16="http://schemas.microsoft.com/office/drawing/2014/main" id="{7ADB703A-2C30-6623-79A2-DA6673FDAEE2}"/>
              </a:ext>
            </a:extLst>
          </p:cNvPr>
          <p:cNvSpPr txBox="1"/>
          <p:nvPr/>
        </p:nvSpPr>
        <p:spPr>
          <a:xfrm>
            <a:off x="822180" y="1916708"/>
            <a:ext cx="76029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 a Containers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Terminos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de Docker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 Hub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Networking y Port forwarding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Persistencia de datos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Variables de Entorno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Dockerfile</a:t>
            </a:r>
          </a:p>
          <a:p>
            <a:pPr marL="355600" indent="-342900" algn="just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Orquestación con Docker Compose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Containers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activos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ps</a:t>
            </a:r>
            <a:b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55600" indent="-3429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todos,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incluidos los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terminados:</a:t>
            </a:r>
            <a:b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ps -a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802C3-3099-965D-B987-AA174333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1" y="4645735"/>
            <a:ext cx="11632356" cy="11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$ docker run </a:t>
            </a:r>
            <a:r>
              <a:rPr lang="en-US" dirty="0" err="1"/>
              <a:t>ubuntu:latest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123EB-10DF-62F2-1488-28520DF91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678" y="2336044"/>
            <a:ext cx="8404644" cy="44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Image: search &amp; pull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Buscar image: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alpine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search alpine:latest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search alpine --limit 5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Descargar un image: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pull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nginx:latest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pull nginx:alpine</a:t>
            </a:r>
          </a:p>
        </p:txBody>
      </p:sp>
    </p:spTree>
    <p:extLst>
      <p:ext uri="{BB962C8B-B14F-4D97-AF65-F5344CB8AC3E}">
        <p14:creationId xmlns:p14="http://schemas.microsoft.com/office/powerpoint/2010/main" val="4178714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Image: list, tag &amp; delete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 images local: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History image: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history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nginx: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alpine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Versionado mediante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b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docker</a:t>
            </a:r>
            <a:r>
              <a:rPr lang="en-U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 tag </a:t>
            </a:r>
            <a:r>
              <a:rPr lang="en-U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&lt;ID de </a:t>
            </a:r>
            <a:r>
              <a:rPr lang="en-US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imagen</a:t>
            </a:r>
            <a:r>
              <a:rPr lang="en-U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&gt;</a:t>
            </a:r>
            <a:r>
              <a:rPr lang="en-US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&lt;</a:t>
            </a:r>
            <a:r>
              <a:rPr lang="en-US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nombre</a:t>
            </a:r>
            <a:r>
              <a:rPr lang="en-U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etiqueta</a:t>
            </a:r>
            <a:r>
              <a:rPr lang="en-US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</a:rPr>
              <a:t>&gt;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2bc7edbc3cf2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mynginx:mytag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Eliminar image: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rmi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nginx:alpine</a:t>
            </a:r>
          </a:p>
        </p:txBody>
      </p:sp>
    </p:spTree>
    <p:extLst>
      <p:ext uri="{BB962C8B-B14F-4D97-AF65-F5344CB8AC3E}">
        <p14:creationId xmlns:p14="http://schemas.microsoft.com/office/powerpoint/2010/main" val="313023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Hub </a:t>
            </a:r>
            <a:r>
              <a:rPr lang="en-US" dirty="0">
                <a:hlinkClick r:id="rId4"/>
              </a:rPr>
              <a:t>https://hub.docker.com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DA5615B-4CF0-6CD1-7714-DACFD5A1C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174" y="2273146"/>
            <a:ext cx="7379651" cy="45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76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Hub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Crearse una cuenta en la web mediante: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https://hub.docker.com/signup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 en la web en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https://login.docker.com/u/login/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 en CLI mediante el comando: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login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Explorar las images de Docker hub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https://hub.docker.com/search?&amp;q=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923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350729" y="814192"/>
            <a:ext cx="11436263" cy="171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Hub: </a:t>
            </a:r>
            <a:r>
              <a:rPr lang="en-US" dirty="0" smtClean="0"/>
              <a:t>login / Push Images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tagueada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Registrarse en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https://hub.docker.com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terminal ejecutar: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Username: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Password: #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alpine:latest &lt;myuserid&gt;/alpine:latest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&lt;myuserid&gt;/alpine:latest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 en y revisar dashboard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https://hub.docker.com/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05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Docker: run, inspect &amp; rm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409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terminal, ejecutar: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--name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c1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-ti alpine /bin/sh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echo "Hello Latest" &gt; /tmp/hello.txt &amp;&amp; cat /etc/*release &amp;&amp; uname -a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segundo terminal: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--name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c2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-ti alpine:3.4 /bin/sh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echo "Hello 3.4" &gt; /tmp/hello.txt &amp;&amp; cat /etc/*release &amp;&amp; uname -a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tercer terminal: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ps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&amp;&amp; docker inspect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c2</a:t>
            </a:r>
            <a:b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c1 &amp;&amp; docker rm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-f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c2</a:t>
            </a:r>
          </a:p>
        </p:txBody>
      </p:sp>
    </p:spTree>
    <p:extLst>
      <p:ext uri="{BB962C8B-B14F-4D97-AF65-F5344CB8AC3E}">
        <p14:creationId xmlns:p14="http://schemas.microsoft.com/office/powerpoint/2010/main" val="3346324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Docker: run, logs &amp; exec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446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terminal, ejecutar container en background: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--name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-d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nginx:alpine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segundo terminal: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logs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-f 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</a:t>
            </a:r>
          </a:p>
          <a:p>
            <a:pPr marL="12700">
              <a:lnSpc>
                <a:spcPct val="134375"/>
              </a:lnSpc>
            </a:pP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$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logs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-f web --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1m 42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18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En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tercer terminal: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-ti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sh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free -m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ps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aux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yes</a:t>
            </a: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2231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386378" y="194560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sz="4000" dirty="0"/>
              <a:t>Docker run</a:t>
            </a:r>
            <a:r>
              <a:rPr lang="en-US" sz="4000" dirty="0" smtClean="0"/>
              <a:t>,</a:t>
            </a:r>
            <a:br>
              <a:rPr lang="en-US" sz="4000" dirty="0" smtClean="0"/>
            </a:br>
            <a:r>
              <a:rPr lang="en-US" sz="4000" dirty="0" smtClean="0"/>
              <a:t> </a:t>
            </a:r>
            <a:r>
              <a:rPr lang="en-US" sz="4000" dirty="0"/>
              <a:t>logs &amp; exec</a:t>
            </a:r>
            <a:endParaRPr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F12309-2ED4-3448-1C84-D6CD1AC63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099" y="66600"/>
            <a:ext cx="6153375" cy="67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9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D317E7-71F5-1CCB-986A-F96554C0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866175"/>
            <a:ext cx="6858000" cy="43180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50312" y="-90118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2162156" y="15241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Network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437366" y="1052234"/>
            <a:ext cx="10515600" cy="42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localhost/anfitrion ejecutar: $ ifconfig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6994C6-0E73-0AF4-FCE5-6888ADD203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7"/>
          <a:stretch/>
        </p:blipFill>
        <p:spPr>
          <a:xfrm>
            <a:off x="5147425" y="1720638"/>
            <a:ext cx="6437583" cy="33726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66" y="4097220"/>
            <a:ext cx="4659807" cy="2522787"/>
          </a:xfrm>
          <a:prstGeom prst="rect">
            <a:avLst/>
          </a:prstGeom>
        </p:spPr>
      </p:pic>
      <p:sp>
        <p:nvSpPr>
          <p:cNvPr id="7" name="Flecha doblada hacia arriba 6"/>
          <p:cNvSpPr/>
          <p:nvPr/>
        </p:nvSpPr>
        <p:spPr>
          <a:xfrm>
            <a:off x="4371584" y="5323250"/>
            <a:ext cx="4334006" cy="989852"/>
          </a:xfrm>
          <a:prstGeom prst="bentUpArrow">
            <a:avLst>
              <a:gd name="adj1" fmla="val 1954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62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Network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Listar las interfaces de red: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Es la red por defecto, esta configuración la tendrán todos los dockers salvo que indiquemos lo contrario en su creación. Es un puente al interfaz docker0. 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Como su propio nombre indica se refiere a los interfaces del host, y se tendrán acceso a estos.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Macvlan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 usan para asignar una Mac address a un container.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Overlay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 usan para conectar varios Docker daemons en un Docker Swarm.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Serán dockers aislados, sin interfaz de red.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707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DEMO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51769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26" y="1690688"/>
            <a:ext cx="9268152" cy="4647482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712939" y="5020085"/>
            <a:ext cx="1490597" cy="776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b="1" dirty="0" smtClean="0"/>
              <a:t>C4</a:t>
            </a:r>
            <a:endParaRPr lang="en-US" b="1" dirty="0"/>
          </a:p>
        </p:txBody>
      </p:sp>
      <p:sp>
        <p:nvSpPr>
          <p:cNvPr id="12" name="Flecha doblada hacia arriba 11"/>
          <p:cNvSpPr/>
          <p:nvPr/>
        </p:nvSpPr>
        <p:spPr>
          <a:xfrm>
            <a:off x="2203536" y="4784942"/>
            <a:ext cx="526094" cy="7891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2"/>
          <p:cNvSpPr/>
          <p:nvPr/>
        </p:nvSpPr>
        <p:spPr>
          <a:xfrm>
            <a:off x="10050054" y="3089394"/>
            <a:ext cx="1490597" cy="776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200" b="1" dirty="0" smtClean="0"/>
              <a:t>C5</a:t>
            </a:r>
            <a:endParaRPr lang="en-US" sz="3200" b="1" dirty="0"/>
          </a:p>
        </p:txBody>
      </p:sp>
      <p:sp>
        <p:nvSpPr>
          <p:cNvPr id="14" name="Flecha doblada hacia arriba 13"/>
          <p:cNvSpPr/>
          <p:nvPr/>
        </p:nvSpPr>
        <p:spPr>
          <a:xfrm>
            <a:off x="9848553" y="3933476"/>
            <a:ext cx="771368" cy="861045"/>
          </a:xfrm>
          <a:prstGeom prst="bentUpArrow">
            <a:avLst>
              <a:gd name="adj1" fmla="val 18521"/>
              <a:gd name="adj2" fmla="val 25450"/>
              <a:gd name="adj3" fmla="val 31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72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389345" y="7398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</a:t>
            </a:r>
            <a:r>
              <a:rPr lang="en-US" dirty="0" smtClean="0"/>
              <a:t>Network DEMO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200" y="1804929"/>
            <a:ext cx="10515600" cy="483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Paso 1</a:t>
            </a:r>
            <a:r>
              <a:rPr lang="es-ES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Crear una red en </a:t>
            </a:r>
            <a:r>
              <a:rPr lang="es-ES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endParaRPr lang="es-ES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ES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Ejecuta </a:t>
            </a:r>
            <a:r>
              <a:rPr lang="es-ES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siguiente comando para crear una red en </a:t>
            </a:r>
            <a:r>
              <a:rPr lang="es-ES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ES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</a:p>
          <a:p>
            <a:pPr marL="12700">
              <a:lnSpc>
                <a:spcPct val="134375"/>
              </a:lnSpc>
            </a:pP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mynetwork</a:t>
            </a:r>
            <a:endParaRPr lang="es-PE" sz="1800" b="1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Paso 2: </a:t>
            </a:r>
            <a:r>
              <a:rPr lang="es-ES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contenedores y conectarlos a la </a:t>
            </a:r>
            <a:r>
              <a:rPr lang="es-ES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red.</a:t>
            </a:r>
          </a:p>
          <a:p>
            <a:pPr marL="12700">
              <a:lnSpc>
                <a:spcPct val="134375"/>
              </a:lnSpc>
            </a:pP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run -d --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container1 --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mynetwork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nginx</a:t>
            </a:r>
            <a:endParaRPr lang="es-ES" sz="18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ES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 </a:t>
            </a:r>
            <a:r>
              <a:rPr lang="es-ES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ES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-d --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container2 --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mynetwork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nginx</a:t>
            </a:r>
            <a:endParaRPr lang="es-ES" sz="1800" b="1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ES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Paso 3: </a:t>
            </a:r>
            <a:r>
              <a:rPr lang="es-ES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Verificar la comunicación entre </a:t>
            </a:r>
            <a:r>
              <a:rPr lang="es-ES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contenedores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Mostrar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Ips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12700">
              <a:lnSpc>
                <a:spcPct val="134375"/>
              </a:lnSpc>
            </a:pP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inspect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-f '{{.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}} - {{.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NetworkSettings.Networks.mynetwork.IPAddress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}}' container1 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container2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Validar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Connectividad</a:t>
            </a:r>
            <a:endParaRPr lang="es-PE" sz="18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container1 ping &lt;dirección IP de container2&gt;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lang="es-PE" sz="18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2062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389345" y="7398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</a:t>
            </a:r>
            <a:r>
              <a:rPr lang="en-US" dirty="0" smtClean="0"/>
              <a:t>Network DEMO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525048" y="2042923"/>
            <a:ext cx="10515600" cy="409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>
              <a:lnSpc>
                <a:spcPct val="134375"/>
              </a:lnSpc>
            </a:pPr>
            <a:r>
              <a:rPr lang="es-ES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Paso 4: </a:t>
            </a:r>
            <a:r>
              <a:rPr lang="es-ES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</a:t>
            </a:r>
            <a:r>
              <a:rPr lang="es-ES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tercer </a:t>
            </a:r>
            <a:r>
              <a:rPr lang="es-ES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</a:t>
            </a:r>
            <a:r>
              <a:rPr lang="es-ES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sin estar conectado a dicha red.</a:t>
            </a:r>
          </a:p>
          <a:p>
            <a:pPr marL="12700">
              <a:lnSpc>
                <a:spcPct val="134375"/>
              </a:lnSpc>
            </a:pP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run -d --</a:t>
            </a:r>
            <a:r>
              <a:rPr lang="es-ES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s-ES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container3 </a:t>
            </a:r>
            <a:r>
              <a:rPr lang="es-ES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nginx</a:t>
            </a:r>
            <a:endParaRPr lang="es-ES" sz="1800" b="1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endParaRPr lang="es-PE" sz="18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Mostrar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Ips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12700">
              <a:lnSpc>
                <a:spcPct val="134375"/>
              </a:lnSpc>
            </a:pP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inspect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-f '{{.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}} - {{.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NetworkSettings.Networks.mynetwork.IPAddress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}}' container1 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container2 container3</a:t>
            </a:r>
          </a:p>
          <a:p>
            <a:pPr marL="12700">
              <a:lnSpc>
                <a:spcPct val="134375"/>
              </a:lnSpc>
            </a:pP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Validar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Connectividad</a:t>
            </a:r>
            <a:endParaRPr lang="es-PE" sz="18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</a:t>
            </a:r>
            <a:r>
              <a:rPr lang="es-PE" sz="18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container3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ping &lt;dirección IP de 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container2 o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dirección IP de 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container1&gt;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ES" sz="1800" b="1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endParaRPr lang="es-ES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7979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389345" y="7398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</a:t>
            </a:r>
            <a:r>
              <a:rPr lang="en-US" dirty="0" smtClean="0"/>
              <a:t>Network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525048" y="2042923"/>
            <a:ext cx="10515600" cy="446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Inspect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gateway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address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b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inspect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"{{.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NetworkSettings.Gateway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}}"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container_id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b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inspect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--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"{{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NetworkSettings.IPAddress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}}" &lt;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container_id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conectar y desconectar:</a:t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-d bridge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demonet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disconnect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demonet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container_id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b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connect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demonet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container_id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Eliminar:</a:t>
            </a:r>
            <a:b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</a:t>
            </a:r>
            <a:r>
              <a:rPr lang="es-PE" sz="18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demonet</a:t>
            </a:r>
            <a:endParaRPr lang="es-PE" sz="18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Purgar(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networks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 prune</a:t>
            </a:r>
          </a:p>
        </p:txBody>
      </p:sp>
    </p:spTree>
    <p:extLst>
      <p:ext uri="{BB962C8B-B14F-4D97-AF65-F5344CB8AC3E}">
        <p14:creationId xmlns:p14="http://schemas.microsoft.com/office/powerpoint/2010/main" val="2101136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Port forwarding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redireccionar la salida de un port del container hacia un port en el localhost. Del puerto 80 del container al localhost 8080: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--name mynginx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-p 8080:80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-d nginx:alpine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Abrir browser: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http://localhost:8080/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otro terminal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logs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-f mynginx</a:t>
            </a:r>
          </a:p>
        </p:txBody>
      </p:sp>
    </p:spTree>
    <p:extLst>
      <p:ext uri="{BB962C8B-B14F-4D97-AF65-F5344CB8AC3E}">
        <p14:creationId xmlns:p14="http://schemas.microsoft.com/office/powerpoint/2010/main" val="195052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807845"/>
            <a:ext cx="10506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94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Persistencia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EC766-EA28-FCD1-5EF8-039098C44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626" y="2450986"/>
            <a:ext cx="7368875" cy="37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95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220718" y="-270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455682" y="3204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Persistencia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: Bind Mounts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691054" y="1357239"/>
            <a:ext cx="11280227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Compartir entre carpetas/archivos entre el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localhost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los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CLI el param es -v, ejemplo: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mkdir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–p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 &amp;&amp; echo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/index.html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c3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-v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$(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pwd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/share/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nginx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-p 8080:80 -d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nginx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WINDOW 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run --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pruebaporrrt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-v C:\html:/usr/share/nginx/html -p 8080:80 -d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nginx</a:t>
            </a:r>
            <a:endParaRPr lang="es-PE" sz="2000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Abrir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browser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http://localhost:8080/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12700">
              <a:lnSpc>
                <a:spcPct val="134375"/>
              </a:lnSpc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Eliminar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rm -f c3</a:t>
            </a:r>
          </a:p>
        </p:txBody>
      </p:sp>
    </p:spTree>
    <p:extLst>
      <p:ext uri="{BB962C8B-B14F-4D97-AF65-F5344CB8AC3E}">
        <p14:creationId xmlns:p14="http://schemas.microsoft.com/office/powerpoint/2010/main" val="701472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El </a:t>
            </a:r>
            <a:r>
              <a:rPr lang="en-US" dirty="0" err="1" smtClean="0"/>
              <a:t>día</a:t>
            </a:r>
            <a:r>
              <a:rPr lang="en-US" dirty="0" smtClean="0"/>
              <a:t> a </a:t>
            </a:r>
            <a:r>
              <a:rPr lang="en-US" dirty="0" err="1" smtClean="0"/>
              <a:t>día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C2FF6-1CD6-23A4-DFEF-6455C8601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36" y="2062538"/>
            <a:ext cx="8021368" cy="4513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Persistencia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: Volume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41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dejar que Docker persista la data.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volume y usarlo: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volume create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demovol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volume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-ti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-v demovol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:/tmp/demovol alpine sh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echo "xD" &gt; /tmp/demovol/smile.txt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echo "Hello" &gt; /tmp/demovol/hello.txt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segundo terminal: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-ti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-v demovol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:/tmp/demovol alpine sh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ls -la /tmp/demovol/</a:t>
            </a:r>
          </a:p>
        </p:txBody>
      </p:sp>
    </p:spTree>
    <p:extLst>
      <p:ext uri="{BB962C8B-B14F-4D97-AF65-F5344CB8AC3E}">
        <p14:creationId xmlns:p14="http://schemas.microsoft.com/office/powerpoint/2010/main" val="228237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Persistencia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: Volume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Inspeccionar: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volume inspect demovol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Eliminar: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volume rm demovol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Purgar: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volume prune</a:t>
            </a:r>
          </a:p>
        </p:txBody>
      </p:sp>
    </p:spTree>
    <p:extLst>
      <p:ext uri="{BB962C8B-B14F-4D97-AF65-F5344CB8AC3E}">
        <p14:creationId xmlns:p14="http://schemas.microsoft.com/office/powerpoint/2010/main" val="3133912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Variables de </a:t>
            </a:r>
            <a:r>
              <a:rPr lang="en-US" dirty="0" err="1"/>
              <a:t>Entorno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definen variables globales en el container mediante el flag "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-e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".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-e MIVAR=foobar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-ti alpine sh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env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echo $MIVAR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 ejemplo: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-e MIVAR=foobar -e VAR2=bar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alpine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</a:t>
            </a:r>
          </a:p>
        </p:txBody>
      </p:sp>
    </p:spTree>
    <p:extLst>
      <p:ext uri="{BB962C8B-B14F-4D97-AF65-F5344CB8AC3E}">
        <p14:creationId xmlns:p14="http://schemas.microsoft.com/office/powerpoint/2010/main" val="452260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Image from Container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Ejecutar: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-ti --name mycontainer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alpine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apk update &amp;&amp; apk add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htop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otro terminal: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container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commit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mycontainer myhtop:latest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Probar la nueva image: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history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myhtop:latest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container run -ti myhtop:latest sh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htop</a:t>
            </a:r>
          </a:p>
        </p:txBody>
      </p:sp>
    </p:spTree>
    <p:extLst>
      <p:ext uri="{BB962C8B-B14F-4D97-AF65-F5344CB8AC3E}">
        <p14:creationId xmlns:p14="http://schemas.microsoft.com/office/powerpoint/2010/main" val="3120099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</a:t>
            </a:r>
            <a:r>
              <a:rPr lang="en-US" dirty="0" smtClean="0"/>
              <a:t>Image(</a:t>
            </a:r>
            <a:r>
              <a:rPr lang="en-US" dirty="0" err="1" smtClean="0"/>
              <a:t>Dockerfile</a:t>
            </a:r>
            <a:r>
              <a:rPr lang="en-US" dirty="0" smtClean="0"/>
              <a:t>): </a:t>
            </a:r>
            <a:r>
              <a:rPr lang="en-US" dirty="0"/>
              <a:t>Layouts &amp; Containers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85F603-5AF0-6658-4BAF-A2DB298E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848" y="2174514"/>
            <a:ext cx="5786303" cy="46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43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smtClean="0"/>
              <a:t>Demo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file con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paquetes</a:t>
            </a:r>
            <a:r>
              <a:rPr lang="en-US" dirty="0" smtClean="0"/>
              <a:t> </a:t>
            </a:r>
            <a:r>
              <a:rPr lang="en-US" dirty="0" err="1" smtClean="0"/>
              <a:t>usados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curso</a:t>
            </a:r>
            <a:r>
              <a:rPr lang="en-US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092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Dockerfile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 archivo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Dockerfile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contenido: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nginx:alpine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MAINTAINER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Francis &lt;francis@gmail.com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apk update &amp;&amp; apk add htop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 html/index.html /usr/share/nginx/html/index.html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3678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Dockerfile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Ejecutar: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-t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mario21ic/nginx:alpine ./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build -t mario21ic/nginx:alpine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-f ./Dockerfile ./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Verificar: 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images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history mario21ic/nginx:alpine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Usar: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-p 8080:80 -d mario21ic/nginx:alpine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curl localhost:8080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2497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Dockerfile</a:t>
            </a:r>
            <a:r>
              <a:rPr lang="en-US" dirty="0"/>
              <a:t>: custom nginx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446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 nuestro propio nginx, crear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default.conf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 {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listen 80 default_server;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server_name _;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root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/apps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location / {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try_files $uri $uri/ =404;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location = /404.html {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internal;</a:t>
            </a:r>
          </a:p>
          <a:p>
            <a:pPr marL="12700">
              <a:lnSpc>
                <a:spcPct val="134375"/>
              </a:lnSpc>
            </a:pP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lang="es-PE" sz="18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1107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Dockerfile</a:t>
            </a:r>
            <a:r>
              <a:rPr lang="en-US" dirty="0"/>
              <a:t>: custom nginx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35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archivo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Dockerfile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alpine</a:t>
            </a: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 APP_DIR=/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apps</a:t>
            </a: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apk update &amp;&amp; apk add nginx &amp;&amp; mkdir -p /run/nginx/ 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default.conf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nginx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conf.d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default.conf</a:t>
            </a: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VOLUME $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APP_DIR</a:t>
            </a: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WORKDIR $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APP_DIR</a:t>
            </a: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EXPOSE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</a:t>
            </a:r>
            <a:endParaRPr lang="es-PE" sz="18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CMD nginx -g 'daemon off;'</a:t>
            </a:r>
            <a:endParaRPr lang="es-PE" sz="18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580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2322756" y="3642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El </a:t>
            </a:r>
            <a:r>
              <a:rPr lang="en-US" dirty="0" err="1"/>
              <a:t>reto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3501D-CFA1-CA20-1EA0-7618E7B00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983" y="2328917"/>
            <a:ext cx="8208034" cy="40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Dockerfile</a:t>
            </a:r>
            <a:r>
              <a:rPr lang="en-US" dirty="0"/>
              <a:t>: custom nginx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39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build -t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mynginx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.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Probar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"Hello" &gt;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index.html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</a:t>
            </a:r>
            <a:r>
              <a:rPr lang="es-PE" sz="18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run -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 8080:80 --name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c4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-v $PWD/index.html:/apps/index.html </a:t>
            </a:r>
            <a:r>
              <a:rPr lang="es-PE" sz="1800" b="1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mynginx:latest</a:t>
            </a:r>
            <a:endParaRPr lang="es-PE" sz="1800" b="1" dirty="0" smtClean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c4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-v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$(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pwd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)/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:/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usr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/share/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nginx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-p 8080:80 -d </a:t>
            </a: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nginx</a:t>
            </a:r>
            <a:endParaRPr lang="es-PE" sz="18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endParaRPr lang="es-PE" sz="18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18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Logs</a:t>
            </a:r>
            <a:r>
              <a:rPr lang="es-PE" sz="18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logs -f </a:t>
            </a:r>
            <a:r>
              <a:rPr lang="es-PE" sz="18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c4</a:t>
            </a:r>
          </a:p>
        </p:txBody>
      </p:sp>
    </p:spTree>
    <p:extLst>
      <p:ext uri="{BB962C8B-B14F-4D97-AF65-F5344CB8AC3E}">
        <p14:creationId xmlns:p14="http://schemas.microsoft.com/office/powerpoint/2010/main" val="1395946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1890386" y="37660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Recomendaciones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712938" y="1831213"/>
            <a:ext cx="10515599" cy="446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 base image oficiales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Tener en cuenta que el Dockerfile se lee desde arriba hacia abajo.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Usar un solo RUN para evitar cache en layouts.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Dividir las fases: building, testing, runtime (app, scripts, etc)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 containers son desechables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Ejecutar solo un proceso en un container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abusar del depends_on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Separar tus docker-compose.yml</a:t>
            </a:r>
          </a:p>
          <a:p>
            <a:pPr marL="469900" lvl="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4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Dividir mediante networking</a:t>
            </a:r>
          </a:p>
        </p:txBody>
      </p:sp>
    </p:spTree>
    <p:extLst>
      <p:ext uri="{BB962C8B-B14F-4D97-AF65-F5344CB8AC3E}">
        <p14:creationId xmlns:p14="http://schemas.microsoft.com/office/powerpoint/2010/main" val="1138755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Material Extra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149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Copiar</a:t>
            </a:r>
            <a:r>
              <a:rPr lang="en-US" dirty="0"/>
              <a:t> entre local y container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Copiar del container al local y viceversa: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cp &lt;container_id&gt;:/ruta/archivo ruta/destino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cp ruta/archivo &lt;container_id&gt;:/ruta/destino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Exportar container a *.tar e Importar como image: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export &lt;container_id&gt; -o exportimage.tar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import exportimage.tar exportimage:latest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 ports: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port &lt;container_id&gt;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8285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 err="1"/>
              <a:t>Cargar</a:t>
            </a:r>
            <a:r>
              <a:rPr lang="en-US" dirty="0"/>
              <a:t> y </a:t>
            </a:r>
            <a:r>
              <a:rPr lang="en-US" dirty="0" err="1"/>
              <a:t>exportar</a:t>
            </a:r>
            <a:r>
              <a:rPr lang="en-US" dirty="0"/>
              <a:t> image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Grabar / Cargar image: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save exportimage:latest -o saveimage.tar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load &lt; saveimage.tar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 eventos: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events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 consumo de containers: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stats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0959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827756" y="49157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Container as root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1289136" y="1817277"/>
            <a:ext cx="10515600" cy="455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carpeta solo para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root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mkdir 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tmp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soloroot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chmod 0600 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tmp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soloroot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-la /tmp/soloroot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-ti -v /tmp/soloroot:/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tmp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soloroot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alpine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ls -la 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tmp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s-PE" sz="2000" dirty="0" err="1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soloroot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echo "Hacked" &gt; /tmp/soloroot/hello.txt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otro </a:t>
            </a: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terminal</a:t>
            </a: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ls -la /tmp/soloroot/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3454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Container as non-root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29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cli ejecutar: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-u $(id -u):$(id -g) -v $PWD/:/tmp/ alpine touch /tmp/file.txt 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ls -la ./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otro terminal: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-ti -u $(id -u):$(id -g) -v $PWD/:/tmp/ alpine sh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id &amp;&amp; cat /etc/passwd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echo "Its me" &gt; /tmp/hello.txt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3483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CMD vs </a:t>
            </a:r>
            <a:r>
              <a:rPr lang="en-US" dirty="0" err="1"/>
              <a:t>Entrypoint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 archivo entrypoint.sh con contenido: 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#!/bin/sh 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"my entrypoint" 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 $@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 archivo cmd.sh con contenido: 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#!/bin/sh 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echo "primer comando" &amp;&amp; echo "segundo comando"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Setearle permisos: 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chmod +x entrypoint.sh $ chmod +x cmd.sh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093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CMD vs </a:t>
            </a:r>
            <a:r>
              <a:rPr lang="en-US" dirty="0" err="1"/>
              <a:t>Entrypoint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248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 archivo Dockerfile con contenido: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alpine:latest 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 entrypoint.sh /etc/entrypoint.sh 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 cmd.sh /etc/cmd.sh 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ENTRYPOINT /etc/entrypoint.sh </a:t>
            </a:r>
          </a:p>
          <a:p>
            <a:pPr marL="12700">
              <a:lnSpc>
                <a:spcPct val="134375"/>
              </a:lnSpc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CMD /etc/cmd.sh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8740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1915438" y="478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CMD vs </a:t>
            </a:r>
            <a:r>
              <a:rPr lang="en-US" dirty="0" err="1"/>
              <a:t>Entrypoint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938407" y="1803925"/>
            <a:ext cx="10515600" cy="446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Entrypoint siempre se ejecuta antes que el CMD: 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build -t myimage ./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myimage 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myimage /etc/cmd.sh 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myimage pwd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 especificarse otro Entrypoint, ejem: 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--entrypoint=sh -ti myimage</a:t>
            </a:r>
          </a:p>
          <a:p>
            <a:pPr marL="46990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CMD es el comando por default del container, se ejecuta después del Entrypoint, si el proceso lanzado como CMD muere se lleva al container consigo. 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-ti myimage:latest /bin/sh 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ps aux | grep "/bin/sh" </a:t>
            </a:r>
          </a:p>
          <a:p>
            <a:pPr marL="12700">
              <a:lnSpc>
                <a:spcPct val="134375"/>
              </a:lnSpc>
            </a:pPr>
            <a:r>
              <a:rPr lang="es-PE" sz="18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kill -9 &lt;process_id&gt;</a:t>
            </a:r>
            <a:endParaRPr lang="es-PE" sz="18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02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20574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6775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Solution: Intermodal shipping container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5FEDC2-E1E4-688C-3FBF-F53BFE60C3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22" b="6038"/>
          <a:stretch/>
        </p:blipFill>
        <p:spPr>
          <a:xfrm>
            <a:off x="1433754" y="1853106"/>
            <a:ext cx="9164472" cy="45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Network: Bridge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network de tipo Bridge: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 create -d bridge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demonet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 ls</a:t>
            </a:r>
            <a:b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container y usar la red: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-ti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--network demonet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alpine sh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ifconfig eth0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inspect demonet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8821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Network: Host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312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network de tipo Bridge: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 create -d bridge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demonet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 ls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container y usar red: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-ti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--network host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alpine sh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ifconfig eth0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inspect host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6313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Docker Network: </a:t>
            </a:r>
            <a:r>
              <a:rPr lang="en-US" dirty="0" err="1"/>
              <a:t>Macvlan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37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una interface de red y crear macvlan: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 link add eth0v1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 dummy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 addr add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192.170.1.10/24 dev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eth0v1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 create -d macvlan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--subnet=192.170.2.10/24 --gateway=192.170.2.1 -o parent=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eth0v01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demomacvlan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s-PE" sz="20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 container y usar la red: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docker run -ti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--network demomacvlan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alpine sh</a:t>
            </a:r>
            <a:b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ifconfig eth0</a:t>
            </a:r>
            <a:endParaRPr lang="es-PE" sz="2000" b="1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84213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Container lifecycle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3255F-A4B4-9363-4A6A-C68989A9B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6" t="13889" r="1238" b="2149"/>
          <a:stretch/>
        </p:blipFill>
        <p:spPr>
          <a:xfrm>
            <a:off x="720940" y="2135079"/>
            <a:ext cx="10750116" cy="47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49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</a:t>
            </a:r>
            <a:r>
              <a:rPr lang="en-US" dirty="0" err="1"/>
              <a:t>Cheatsheet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23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https://devhints.io/docker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https://github.com/wsargent/docker-cheat-sheet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https://www.docker.com/sites/default/files/d8/2019-09/docker-cheat-sheet.pdf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http://dockerlabs.collabnix.com/docker/cheatsheet/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/>
              </a:rPr>
              <a:t>https://hackernoon.com/docker-commands-the-ultimate-cheat-sheet-994ac78e2888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9"/>
              </a:rPr>
              <a:t>https://www.linode.com/docs/applications/containers/docker-commands-quick-reference-cheat-sheet/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6689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2656db2cfc_0_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2656db2cfc_0_43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Play with Docker</a:t>
            </a:r>
            <a:endParaRPr dirty="0"/>
          </a:p>
        </p:txBody>
      </p:sp>
      <p:sp>
        <p:nvSpPr>
          <p:cNvPr id="4" name="Google Shape;104;g12656db2cfc_0_5">
            <a:extLst>
              <a:ext uri="{FF2B5EF4-FFF2-40B4-BE49-F238E27FC236}">
                <a16:creationId xmlns:a16="http://schemas.microsoft.com/office/drawing/2014/main" id="{7A50A172-99EC-28C1-D7BD-46AE79306066}"/>
              </a:ext>
            </a:extLst>
          </p:cNvPr>
          <p:cNvSpPr txBox="1"/>
          <p:nvPr/>
        </p:nvSpPr>
        <p:spPr>
          <a:xfrm>
            <a:off x="838199" y="2282150"/>
            <a:ext cx="10515599" cy="199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https://training.play-with-docker.com/alacart/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http://collabnix.com/category/play-with-docker/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 Networking and Linux Namespaces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https://blog.bitclvx.com/post/docker-networking/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interfaces for virtual networking 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https://developers.redhat.com/blog/2018/10/22/introduction-to-linux-interfaces-for-virtual-networking/</a:t>
            </a:r>
            <a:r>
              <a:rPr lang="es-PE" sz="16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469900" lvl="0" indent="-457200">
              <a:lnSpc>
                <a:spcPct val="134375"/>
              </a:lnSpc>
              <a:buFont typeface="Arial" panose="020B0604020202020204" pitchFamily="34" charset="0"/>
              <a:buChar char="•"/>
            </a:pPr>
            <a:endParaRPr lang="es-PE" sz="1600" dirty="0">
              <a:solidFill>
                <a:srgbClr val="2C39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0921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47" name="Google Shape;147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72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Shipping container system for App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CF084-CFDA-FEE3-E5E8-4E53E732F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" t="18491" r="1544" b="3899"/>
          <a:stretch/>
        </p:blipFill>
        <p:spPr>
          <a:xfrm>
            <a:off x="1575758" y="2161929"/>
            <a:ext cx="9040483" cy="43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 mission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F8B86-010A-53D1-DAD8-7D5893BB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35" y="2266949"/>
            <a:ext cx="7740530" cy="41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56db2cfc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2656db2cfc_0_30"/>
          <p:cNvSpPr txBox="1">
            <a:spLocks noGrp="1"/>
          </p:cNvSpPr>
          <p:nvPr>
            <p:ph type="title"/>
          </p:nvPr>
        </p:nvSpPr>
        <p:spPr>
          <a:xfrm>
            <a:off x="838200" y="1203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Docker</a:t>
            </a:r>
            <a:endParaRPr dirty="0"/>
          </a:p>
        </p:txBody>
      </p:sp>
      <p:sp>
        <p:nvSpPr>
          <p:cNvPr id="6" name="Google Shape;104;g12656db2cfc_0_5">
            <a:extLst>
              <a:ext uri="{FF2B5EF4-FFF2-40B4-BE49-F238E27FC236}">
                <a16:creationId xmlns:a16="http://schemas.microsoft.com/office/drawing/2014/main" id="{01EAF884-0486-2CF3-F64D-3E626486ABD6}"/>
              </a:ext>
            </a:extLst>
          </p:cNvPr>
          <p:cNvSpPr txBox="1"/>
          <p:nvPr/>
        </p:nvSpPr>
        <p:spPr>
          <a:xfrm>
            <a:off x="838199" y="2282150"/>
            <a:ext cx="10515600" cy="20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plataforma abierta para aplicaciones distribuidas para developers y sysadmins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Desarrollado inicialmente en Python y migrado a Go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 smtClean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Soporte </a:t>
            </a: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generar images a partir de </a:t>
            </a:r>
            <a:r>
              <a:rPr lang="es-PE" sz="2000" b="1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Dockerfiles</a:t>
            </a:r>
          </a:p>
          <a:p>
            <a:pPr marL="469900" indent="-457200">
              <a:lnSpc>
                <a:spcPct val="134375"/>
              </a:lnSpc>
              <a:buFont typeface="+mj-lt"/>
              <a:buAutoNum type="arabicPeriod"/>
            </a:pPr>
            <a:r>
              <a:rPr lang="es-PE" sz="2000" dirty="0">
                <a:solidFill>
                  <a:srgbClr val="2C3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source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D1735-4C44-A245-6ACA-E9273EE71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822" y="3732350"/>
            <a:ext cx="3683977" cy="23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4471</TotalTime>
  <Words>2912</Words>
  <Application>Microsoft Office PowerPoint</Application>
  <PresentationFormat>Panorámica</PresentationFormat>
  <Paragraphs>335</Paragraphs>
  <Slides>66</Slides>
  <Notes>65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0" baseType="lpstr">
      <vt:lpstr>Arial</vt:lpstr>
      <vt:lpstr>Calibri</vt:lpstr>
      <vt:lpstr>Century Gothic</vt:lpstr>
      <vt:lpstr>Tema de Office</vt:lpstr>
      <vt:lpstr>     Introducción a Docker Containers</vt:lpstr>
      <vt:lpstr>Presentación de PowerPoint</vt:lpstr>
      <vt:lpstr>Presentación de PowerPoint</vt:lpstr>
      <vt:lpstr>El día a día</vt:lpstr>
      <vt:lpstr>El reto</vt:lpstr>
      <vt:lpstr>Solution: Intermodal shipping container</vt:lpstr>
      <vt:lpstr>Shipping container system for App</vt:lpstr>
      <vt:lpstr>Docker mission</vt:lpstr>
      <vt:lpstr>Docker</vt:lpstr>
      <vt:lpstr>Docker in Deep</vt:lpstr>
      <vt:lpstr>Docker Engine</vt:lpstr>
      <vt:lpstr>VM o Container?</vt:lpstr>
      <vt:lpstr>VM vs Container</vt:lpstr>
      <vt:lpstr>Docker</vt:lpstr>
      <vt:lpstr>Se puede crear contenedores de window ? (require linux 3.8)</vt:lpstr>
      <vt:lpstr>Términos</vt:lpstr>
      <vt:lpstr>Instalación</vt:lpstr>
      <vt:lpstr>Docker CLI: Hello World</vt:lpstr>
      <vt:lpstr>Docker CLI - Syntax</vt:lpstr>
      <vt:lpstr>Docker Containers</vt:lpstr>
      <vt:lpstr>$ docker run ubuntu:latest</vt:lpstr>
      <vt:lpstr>Docker Image: search &amp; pull</vt:lpstr>
      <vt:lpstr>Docker Image: list, tag &amp; delete</vt:lpstr>
      <vt:lpstr>Docker Hub https://hub.docker.com </vt:lpstr>
      <vt:lpstr>Docker Hub</vt:lpstr>
      <vt:lpstr>Docker Hub: login / Push Images nueva tagueada</vt:lpstr>
      <vt:lpstr>Docker: run, inspect &amp; rm</vt:lpstr>
      <vt:lpstr>Docker: run, logs &amp; exec</vt:lpstr>
      <vt:lpstr>Docker run,  logs &amp; exec</vt:lpstr>
      <vt:lpstr>Docker Network</vt:lpstr>
      <vt:lpstr>Docker Network</vt:lpstr>
      <vt:lpstr>DEMO</vt:lpstr>
      <vt:lpstr>Docker Network DEMO</vt:lpstr>
      <vt:lpstr>Docker Network DEMO</vt:lpstr>
      <vt:lpstr>Docker Network</vt:lpstr>
      <vt:lpstr>Port forwarding</vt:lpstr>
      <vt:lpstr>Presentación de PowerPoint</vt:lpstr>
      <vt:lpstr>Persistencia de Datos</vt:lpstr>
      <vt:lpstr>Persistencia de Datos: Bind Mounts</vt:lpstr>
      <vt:lpstr>Persistencia de Datos: Volume</vt:lpstr>
      <vt:lpstr>Persistencia de Datos: Volume</vt:lpstr>
      <vt:lpstr>Variables de Entorno</vt:lpstr>
      <vt:lpstr>Image from Container</vt:lpstr>
      <vt:lpstr>Docker Image(Dockerfile): Layouts &amp; Containers</vt:lpstr>
      <vt:lpstr>Demo crear docker file con los paquetes usados en el curso.</vt:lpstr>
      <vt:lpstr>Dockerfile</vt:lpstr>
      <vt:lpstr>Dockerfile</vt:lpstr>
      <vt:lpstr>Dockerfile: custom nginx</vt:lpstr>
      <vt:lpstr>Dockerfile: custom nginx</vt:lpstr>
      <vt:lpstr>Dockerfile: custom nginx</vt:lpstr>
      <vt:lpstr>Recomendaciones</vt:lpstr>
      <vt:lpstr>Material Extra</vt:lpstr>
      <vt:lpstr>Copiar entre local y container</vt:lpstr>
      <vt:lpstr>Cargar y exportar image</vt:lpstr>
      <vt:lpstr>Container as root</vt:lpstr>
      <vt:lpstr>Container as non-root</vt:lpstr>
      <vt:lpstr>CMD vs Entrypoint</vt:lpstr>
      <vt:lpstr>CMD vs Entrypoint</vt:lpstr>
      <vt:lpstr>CMD vs Entrypoint</vt:lpstr>
      <vt:lpstr>Docker Network: Bridge</vt:lpstr>
      <vt:lpstr>Docker Network: Host</vt:lpstr>
      <vt:lpstr>Docker Network: Macvlan</vt:lpstr>
      <vt:lpstr>Container lifecycle</vt:lpstr>
      <vt:lpstr>Docker Cheatsheet</vt:lpstr>
      <vt:lpstr>Play with Docker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DevOps Essentials</dc:title>
  <dc:creator>pc1</dc:creator>
  <cp:lastModifiedBy>Usuario</cp:lastModifiedBy>
  <cp:revision>886</cp:revision>
  <dcterms:created xsi:type="dcterms:W3CDTF">2021-02-09T22:31:30Z</dcterms:created>
  <dcterms:modified xsi:type="dcterms:W3CDTF">2023-07-04T18:48:15Z</dcterms:modified>
</cp:coreProperties>
</file>